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ags/tag1.xml" ContentType="application/vnd.openxmlformats-officedocument.presentationml.tags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heme/theme3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1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3.xml" ContentType="application/vnd.openxmlformats-officedocument.presentationml.notesSlide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4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notesSlides/notesSlide5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notesSlides/notesSlide6.xml" ContentType="application/vnd.openxmlformats-officedocument.presentationml.notesSlide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7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8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9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notesSlides/notesSlide11.xml" ContentType="application/vnd.openxmlformats-officedocument.presentationml.notesSlide+xml"/>
  <Override PartName="/ppt/tags/tag25.xml" ContentType="application/vnd.openxmlformats-officedocument.presentationml.tag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2"/>
  </p:sldMasterIdLst>
  <p:notesMasterIdLst>
    <p:notesMasterId r:id="rId14"/>
  </p:notesMasterIdLst>
  <p:handoutMasterIdLst>
    <p:handoutMasterId r:id="rId15"/>
  </p:handoutMasterIdLst>
  <p:sldIdLst>
    <p:sldId id="256" r:id="rId3"/>
    <p:sldId id="257" r:id="rId4"/>
    <p:sldId id="258" r:id="rId5"/>
    <p:sldId id="265" r:id="rId6"/>
    <p:sldId id="259" r:id="rId7"/>
    <p:sldId id="270" r:id="rId8"/>
    <p:sldId id="269" r:id="rId9"/>
    <p:sldId id="261" r:id="rId10"/>
    <p:sldId id="262" r:id="rId11"/>
    <p:sldId id="263" r:id="rId12"/>
    <p:sldId id="260" r:id="rId1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19E2A"/>
    <a:srgbClr val="B8C049"/>
    <a:srgbClr val="FAAF40"/>
    <a:srgbClr val="5D5895"/>
    <a:srgbClr val="09AA9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1CB7493-DE8D-4213-9BE9-60F016F1E15A}" v="44" dt="2022-11-27T05:22:42.71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1.xml"/><Relationship Id="rId16" Type="http://schemas.openxmlformats.org/officeDocument/2006/relationships/presProps" Target="presProps.xml"/><Relationship Id="rId20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3.xml"/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7B5CFB2C-AD10-4EA9-B97C-32A635E89B8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490F325-352E-4753-8822-FC2F01FE3BD5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CC40717-5780-4D67-9C60-BDC644C1C567}" type="datetimeFigureOut">
              <a:rPr lang="en-US" smtClean="0"/>
              <a:t>27-Nov-22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B577B6-EBE6-4110-BF82-7D8CF5BD11B6}"/>
              </a:ext>
            </a:extLst>
          </p:cNvPr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9D41223-EA57-4673-B4CF-E9ADD4F3861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7CB0847-0B79-42D4-8565-07899D1E35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0292712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2.xml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176129-7873-420A-91AE-33548F6B0481}" type="datetimeFigureOut">
              <a:rPr lang="en-US" smtClean="0"/>
              <a:t>27-Nov-22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685213"/>
            <a:ext cx="68580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lang="en-US" sz="600" b="0" i="0" u="none">
                <a:solidFill>
                  <a:srgbClr val="000000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Open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3EDF4AA-0636-47B0-8AAF-9BEEE469ABA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99668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5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0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3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slide" Target="../slides/slide11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5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slide" Target="../slides/slide2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7.xm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slide" Target="../slides/slide3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9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slide" Target="../slides/slide4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slide" Target="../slides/slide5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3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slide" Target="../slides/slide6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5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slide" Target="../slides/slide7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7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slide" Target="../slides/slide8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19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slide" Target="../slides/slide9.xml"/><Relationship Id="rId2" Type="http://schemas.openxmlformats.org/officeDocument/2006/relationships/notesMaster" Target="../notesMasters/notesMaster1.xml"/><Relationship Id="rId1" Type="http://schemas.openxmlformats.org/officeDocument/2006/relationships/tags" Target="../tags/tag2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F4AA-0636-47B0-8AAF-9BEEE469ABA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6422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F4AA-0636-47B0-8AAF-9BEEE469ABA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768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F4AA-0636-47B0-8AAF-9BEEE469ABA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377864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F4AA-0636-47B0-8AAF-9BEEE469ABA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3981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F4AA-0636-47B0-8AAF-9BEEE469ABA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6148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F4AA-0636-47B0-8AAF-9BEEE469ABA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684113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F4AA-0636-47B0-8AAF-9BEEE469ABA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975057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F4AA-0636-47B0-8AAF-9BEEE469ABA6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8717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F4AA-0636-47B0-8AAF-9BEEE469ABA6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735592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F4AA-0636-47B0-8AAF-9BEEE469ABA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56125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4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3EDF4AA-0636-47B0-8AAF-9BEEE469ABA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1177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slideMaster" Target="../slideMasters/slideMaster1.xml"/><Relationship Id="rId1" Type="http://schemas.openxmlformats.org/officeDocument/2006/relationships/tags" Target="../tags/tag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07C8A1-1FF8-8701-B6F6-AD2A3487457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527601"/>
            <a:ext cx="9144000" cy="952243"/>
          </a:xfrm>
        </p:spPr>
        <p:txBody>
          <a:bodyPr anchor="b">
            <a:normAutofit/>
          </a:bodyPr>
          <a:lstStyle>
            <a:lvl1pPr algn="ctr">
              <a:defRPr sz="4800" b="1">
                <a:solidFill>
                  <a:srgbClr val="B8C049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2435915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563387-5F55-9427-CDAD-A763A8BA8F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04800"/>
            <a:ext cx="10515600" cy="737420"/>
          </a:xfrm>
        </p:spPr>
        <p:txBody>
          <a:bodyPr>
            <a:normAutofit/>
          </a:bodyPr>
          <a:lstStyle>
            <a:lvl1pPr>
              <a:defRPr sz="4000" b="1">
                <a:solidFill>
                  <a:schemeClr val="bg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46039-6455-FCDA-E274-7982382D0B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56852"/>
            <a:ext cx="10515600" cy="4820111"/>
          </a:xfrm>
        </p:spPr>
        <p:txBody>
          <a:bodyPr>
            <a:normAutofit/>
          </a:bodyPr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24C2EE3-C8ED-62F2-3010-C3B4F213E1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4BFD2C-6357-454E-BEA0-381596DD6BC9}" type="datetimeFigureOut">
              <a:rPr lang="en-MY" smtClean="0"/>
              <a:t>27/11/2022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41BF57-3D0F-B084-0174-29A24AF61429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>
          <a:xfrm>
            <a:off x="0" y="6356350"/>
            <a:ext cx="12192000" cy="365125"/>
          </a:xfrm>
        </p:spPr>
        <p:txBody>
          <a:bodyPr/>
          <a:lstStyle>
            <a:lvl1pPr algn="l">
              <a:defRPr lang="en-US" sz="600" b="0" i="0" u="none">
                <a:solidFill>
                  <a:srgbClr val="000000"/>
                </a:solidFill>
                <a:latin typeface="Verdana" panose="020B0604030504040204" pitchFamily="34" charset="0"/>
              </a:defRPr>
            </a:lvl1pPr>
          </a:lstStyle>
          <a:p>
            <a:r>
              <a:rPr lang="en-US"/>
              <a:t>Open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36A3A0-A2BD-E8C0-5909-2989590C5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792B076-408A-4F75-A819-0BF241138C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38159596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36725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68FB697-86CD-1037-C968-EC86B76A1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MY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A27BA1-F8A0-3917-CBBE-EFBDE2F020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MY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BEF4936-1F7D-D4A3-CE82-D1B36A1191C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BFD2C-6357-454E-BEA0-381596DD6BC9}" type="datetimeFigureOut">
              <a:rPr lang="en-MY" smtClean="0"/>
              <a:t>27/11/2022</a:t>
            </a:fld>
            <a:endParaRPr lang="en-MY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8A4254-B79A-97A8-6C0F-5D03AB8CFEA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MY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A46CA0-A04A-6140-965E-57AEC559A29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92B076-408A-4F75-A819-0BF241138CCF}" type="slidenum">
              <a:rPr lang="en-MY" smtClean="0"/>
              <a:t>‹#›</a:t>
            </a:fld>
            <a:endParaRPr lang="en-MY"/>
          </a:p>
        </p:txBody>
      </p:sp>
    </p:spTree>
    <p:extLst>
      <p:ext uri="{BB962C8B-B14F-4D97-AF65-F5344CB8AC3E}">
        <p14:creationId xmlns:p14="http://schemas.microsoft.com/office/powerpoint/2010/main" val="18085598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3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7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1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6" Type="http://schemas.openxmlformats.org/officeDocument/2006/relationships/image" Target="../media/image10.png"/><Relationship Id="rId5" Type="http://schemas.openxmlformats.org/officeDocument/2006/relationships/image" Target="../media/image8.png"/><Relationship Id="rId4" Type="http://schemas.openxmlformats.org/officeDocument/2006/relationships/image" Target="../media/image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notesSlide" Target="../notesSlides/notesSlide7.xml"/><Relationship Id="rId7" Type="http://schemas.openxmlformats.org/officeDocument/2006/relationships/image" Target="../media/image2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81E9D-4184-64D9-77DB-91699701F09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Evaluating the Accuracy of ML-based </a:t>
            </a:r>
            <a:br>
              <a:rPr lang="en-US" sz="2800" dirty="0"/>
            </a:br>
            <a:r>
              <a:rPr lang="en-US" sz="2800" dirty="0"/>
              <a:t>Near Offset Data Reconstruction </a:t>
            </a:r>
            <a:br>
              <a:rPr lang="en-US" sz="2800" dirty="0"/>
            </a:br>
            <a:r>
              <a:rPr lang="en-US" sz="2800" dirty="0"/>
              <a:t>with Increasing Gap Size</a:t>
            </a:r>
            <a:endParaRPr lang="en-MY" sz="2800" dirty="0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04DA4835-A0AE-41B6-BFAF-4C331DB57D5B}"/>
              </a:ext>
            </a:extLst>
          </p:cNvPr>
          <p:cNvSpPr txBox="1">
            <a:spLocks/>
          </p:cNvSpPr>
          <p:nvPr/>
        </p:nvSpPr>
        <p:spPr>
          <a:xfrm>
            <a:off x="0" y="5003722"/>
            <a:ext cx="12192000" cy="9522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800" b="1" kern="1200">
                <a:solidFill>
                  <a:srgbClr val="B8C049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300" b="0" i="1" dirty="0"/>
              <a:t>Arvin </a:t>
            </a:r>
            <a:r>
              <a:rPr lang="en-US" sz="1300" b="0" i="1" dirty="0" err="1"/>
              <a:t>Boutik</a:t>
            </a:r>
            <a:r>
              <a:rPr lang="en-US" sz="1300" b="0" i="1" dirty="0"/>
              <a:t> </a:t>
            </a:r>
            <a:r>
              <a:rPr lang="en-US" sz="1300" b="0" i="1" dirty="0" err="1"/>
              <a:t>Karpiah</a:t>
            </a:r>
            <a:r>
              <a:rPr lang="en-US" sz="1300" b="0" i="1" dirty="0"/>
              <a:t>, Asiah Hanida Burhanuddin, Law May, N Farees Putra N Hassan, </a:t>
            </a:r>
            <a:r>
              <a:rPr lang="en-US" sz="1300" b="0" i="1" dirty="0" err="1"/>
              <a:t>Syadhisy</a:t>
            </a:r>
            <a:r>
              <a:rPr lang="en-US" sz="1300" b="0" i="1" dirty="0"/>
              <a:t> </a:t>
            </a:r>
            <a:r>
              <a:rPr lang="en-US" sz="1300" b="0" i="1" dirty="0" err="1"/>
              <a:t>Dhanapal</a:t>
            </a:r>
            <a:endParaRPr lang="en-MY" sz="1300" b="0" i="1" dirty="0"/>
          </a:p>
        </p:txBody>
      </p:sp>
      <p:sp>
        <p:nvSpPr>
          <p:cNvPr id="573" name="BJPseudoFooter">
            <a:extLst>
              <a:ext uri="{FF2B5EF4-FFF2-40B4-BE49-F238E27FC236}">
                <a16:creationId xmlns:a16="http://schemas.microsoft.com/office/drawing/2014/main" id="{3BB68CE3-7133-415F-AF4C-8B2D68D06902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7000" y="6673334"/>
            <a:ext cx="388248" cy="18466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8590860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D30A-DA20-87F7-2056-D9970BA1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Appreciation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293A-5916-3D1D-C4D2-181E5299A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MY" dirty="0"/>
              <a:t>Thanks to committee, mentors, organizers and judges for the opportunity</a:t>
            </a:r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endParaRPr lang="en-MY" dirty="0"/>
          </a:p>
          <a:p>
            <a:r>
              <a:rPr lang="en-MY" dirty="0"/>
              <a:t>Work dedicated to Arvin’s </a:t>
            </a:r>
            <a:r>
              <a:rPr lang="en-MY" i="1" dirty="0"/>
              <a:t>Patti</a:t>
            </a:r>
            <a:r>
              <a:rPr lang="en-MY" dirty="0"/>
              <a:t> (Grandmother)</a:t>
            </a:r>
          </a:p>
        </p:txBody>
      </p:sp>
      <p:sp>
        <p:nvSpPr>
          <p:cNvPr id="574" name="Footer Placeholder 573">
            <a:extLst>
              <a:ext uri="{FF2B5EF4-FFF2-40B4-BE49-F238E27FC236}">
                <a16:creationId xmlns:a16="http://schemas.microsoft.com/office/drawing/2014/main" id="{32BB62DC-0F0F-4F3A-9B1E-E56182F1E5D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91708148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1" name="BJPseudoFooter">
            <a:extLst>
              <a:ext uri="{FF2B5EF4-FFF2-40B4-BE49-F238E27FC236}">
                <a16:creationId xmlns:a16="http://schemas.microsoft.com/office/drawing/2014/main" id="{BCBB1C8B-D902-43B4-B27C-684658C8412D}"/>
              </a:ext>
            </a:extLst>
          </p:cNvPr>
          <p:cNvSpPr txBox="1"/>
          <p:nvPr>
            <p:custDataLst>
              <p:tags r:id="rId1"/>
            </p:custDataLst>
          </p:nvPr>
        </p:nvSpPr>
        <p:spPr>
          <a:xfrm>
            <a:off x="127000" y="6673334"/>
            <a:ext cx="388248" cy="184666"/>
          </a:xfrm>
          <a:prstGeom prst="rect">
            <a:avLst/>
          </a:prstGeom>
          <a:noFill/>
        </p:spPr>
        <p:txBody>
          <a:bodyPr vert="horz" wrap="none" rtlCol="0">
            <a:spAutoFit/>
          </a:bodyPr>
          <a:lstStyle/>
          <a:p>
            <a:r>
              <a:rPr lang="en-US" sz="600">
                <a:solidFill>
                  <a:srgbClr val="000000"/>
                </a:solidFill>
                <a:latin typeface="Verdana" panose="020B0604030504040204" pitchFamily="34" charset="0"/>
              </a:rPr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83717918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F96B4-90F7-6469-D730-838D2C0023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Problem Statement</a:t>
            </a:r>
          </a:p>
        </p:txBody>
      </p:sp>
      <p:sp>
        <p:nvSpPr>
          <p:cNvPr id="17" name="Content Placeholder 16">
            <a:extLst>
              <a:ext uri="{FF2B5EF4-FFF2-40B4-BE49-F238E27FC236}">
                <a16:creationId xmlns:a16="http://schemas.microsoft.com/office/drawing/2014/main" id="{0359CED2-930B-471D-8316-4828D95F642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Near offset reconstruction is important in producing high-quality seismic data. It impacts many subsequent processes in the seismic processing workflow such as:</a:t>
            </a:r>
          </a:p>
          <a:p>
            <a:pPr lvl="1"/>
            <a:r>
              <a:rPr lang="en-US" dirty="0"/>
              <a:t>Surface-related multiple estimation (SRME)</a:t>
            </a:r>
            <a:endParaRPr lang="en-US" baseline="30000" dirty="0"/>
          </a:p>
          <a:p>
            <a:pPr lvl="1"/>
            <a:r>
              <a:rPr lang="en-US" dirty="0"/>
              <a:t>Reverse Time Migration (RTM) </a:t>
            </a:r>
            <a:endParaRPr lang="en-US" baseline="30000" dirty="0"/>
          </a:p>
          <a:p>
            <a:pPr lvl="1"/>
            <a:r>
              <a:rPr lang="en-US" dirty="0"/>
              <a:t>Amplitude Variation with Offset (AVO)</a:t>
            </a:r>
          </a:p>
          <a:p>
            <a:pPr lvl="1"/>
            <a:endParaRPr lang="en-US" dirty="0"/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Challenges with conventional interpolation methods:</a:t>
            </a:r>
          </a:p>
          <a:p>
            <a:pPr lvl="1"/>
            <a:r>
              <a:rPr lang="en-US" dirty="0"/>
              <a:t>Operational issues during acquisition (large gap size) </a:t>
            </a:r>
            <a:endParaRPr lang="en-US" baseline="30000" dirty="0"/>
          </a:p>
          <a:p>
            <a:pPr lvl="1"/>
            <a:r>
              <a:rPr lang="en-US" dirty="0"/>
              <a:t>Computational cost (large survey area)</a:t>
            </a:r>
            <a:endParaRPr lang="en-US" baseline="30000" dirty="0"/>
          </a:p>
          <a:p>
            <a:pPr>
              <a:buClr>
                <a:srgbClr val="5D5895"/>
              </a:buClr>
            </a:pPr>
            <a:endParaRPr lang="en-US" sz="2000" dirty="0"/>
          </a:p>
          <a:p>
            <a:pPr marL="457200" indent="-457200">
              <a:buFont typeface="+mj-lt"/>
              <a:buAutoNum type="arabicPeriod" startAt="3"/>
            </a:pPr>
            <a:r>
              <a:rPr lang="en-US" sz="2000" dirty="0"/>
              <a:t>Huge interest  the geoscience community in applying ML-based solutions for seismic trace interpolation with good results in both synthetic and field dataset</a:t>
            </a:r>
            <a:endParaRPr lang="en-US" sz="2000" baseline="30000" dirty="0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D324E2EB-BDC5-4C25-B4BD-536CC4326FCA}"/>
              </a:ext>
            </a:extLst>
          </p:cNvPr>
          <p:cNvSpPr/>
          <p:nvPr/>
        </p:nvSpPr>
        <p:spPr>
          <a:xfrm>
            <a:off x="577596" y="5913120"/>
            <a:ext cx="11036808" cy="640080"/>
          </a:xfrm>
          <a:prstGeom prst="rect">
            <a:avLst/>
          </a:prstGeom>
          <a:solidFill>
            <a:srgbClr val="FAAF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How accurate is ML-based near offset reconstruction with respect to increasing gap size?</a:t>
            </a:r>
          </a:p>
        </p:txBody>
      </p:sp>
      <p:sp>
        <p:nvSpPr>
          <p:cNvPr id="93" name="Rectangle 92">
            <a:extLst>
              <a:ext uri="{FF2B5EF4-FFF2-40B4-BE49-F238E27FC236}">
                <a16:creationId xmlns:a16="http://schemas.microsoft.com/office/drawing/2014/main" id="{C8223D81-65C2-417B-A456-3FE61771BFF7}"/>
              </a:ext>
            </a:extLst>
          </p:cNvPr>
          <p:cNvSpPr/>
          <p:nvPr/>
        </p:nvSpPr>
        <p:spPr>
          <a:xfrm>
            <a:off x="577596" y="5913120"/>
            <a:ext cx="11036808" cy="640080"/>
          </a:xfrm>
          <a:prstGeom prst="rect">
            <a:avLst/>
          </a:prstGeom>
          <a:solidFill>
            <a:srgbClr val="09A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Hypothesis: ML-based interpolation would struggle to fill in traces as gap size increases</a:t>
            </a:r>
          </a:p>
        </p:txBody>
      </p:sp>
      <p:sp>
        <p:nvSpPr>
          <p:cNvPr id="511" name="Footer Placeholder 510">
            <a:extLst>
              <a:ext uri="{FF2B5EF4-FFF2-40B4-BE49-F238E27FC236}">
                <a16:creationId xmlns:a16="http://schemas.microsoft.com/office/drawing/2014/main" id="{B73FEF1D-4DB7-478F-8D77-C9C76BBFBC75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2847857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9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40CF-0C9F-CC1A-6C7E-9026138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Data Investigation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6067D9-2023-B24D-8DBF-52B36AF2A1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29420"/>
            <a:ext cx="11149584" cy="4820111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lang="en-MY" sz="1600" dirty="0"/>
              <a:t>3D Penobscot, Offshore Nova Scotia, Canada, working with 3D CMP Gathers</a:t>
            </a:r>
          </a:p>
        </p:txBody>
      </p:sp>
      <p:sp>
        <p:nvSpPr>
          <p:cNvPr id="131" name="Rectangle 130">
            <a:extLst>
              <a:ext uri="{FF2B5EF4-FFF2-40B4-BE49-F238E27FC236}">
                <a16:creationId xmlns:a16="http://schemas.microsoft.com/office/drawing/2014/main" id="{1F7B009F-9246-4509-8825-3E65C7E507CF}"/>
              </a:ext>
            </a:extLst>
          </p:cNvPr>
          <p:cNvSpPr/>
          <p:nvPr/>
        </p:nvSpPr>
        <p:spPr>
          <a:xfrm>
            <a:off x="914400" y="1690880"/>
            <a:ext cx="3858768" cy="365760"/>
          </a:xfrm>
          <a:prstGeom prst="rect">
            <a:avLst/>
          </a:prstGeom>
          <a:solidFill>
            <a:srgbClr val="09A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Trace Headers of 3D CMP Gathers (DataFrame)</a:t>
            </a:r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EFE35B91-BAAA-4497-8DE7-837E84BD1779}"/>
              </a:ext>
            </a:extLst>
          </p:cNvPr>
          <p:cNvSpPr/>
          <p:nvPr/>
        </p:nvSpPr>
        <p:spPr>
          <a:xfrm>
            <a:off x="914400" y="4124579"/>
            <a:ext cx="3858768" cy="365760"/>
          </a:xfrm>
          <a:prstGeom prst="rect">
            <a:avLst/>
          </a:prstGeom>
          <a:solidFill>
            <a:srgbClr val="09A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Bird’s Eye View of CDP Location</a:t>
            </a:r>
          </a:p>
        </p:txBody>
      </p:sp>
      <p:sp>
        <p:nvSpPr>
          <p:cNvPr id="159" name="Rectangle 158">
            <a:extLst>
              <a:ext uri="{FF2B5EF4-FFF2-40B4-BE49-F238E27FC236}">
                <a16:creationId xmlns:a16="http://schemas.microsoft.com/office/drawing/2014/main" id="{591EA727-A939-42F6-ABE8-F9BFB06A9B38}"/>
              </a:ext>
            </a:extLst>
          </p:cNvPr>
          <p:cNvSpPr/>
          <p:nvPr/>
        </p:nvSpPr>
        <p:spPr>
          <a:xfrm>
            <a:off x="6994634" y="1686991"/>
            <a:ext cx="3858768" cy="365760"/>
          </a:xfrm>
          <a:prstGeom prst="rect">
            <a:avLst/>
          </a:prstGeom>
          <a:solidFill>
            <a:srgbClr val="09A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3D CMP Gathers (CMP Domain) IL1401</a:t>
            </a:r>
          </a:p>
        </p:txBody>
      </p:sp>
      <p:sp>
        <p:nvSpPr>
          <p:cNvPr id="162" name="Rectangle 161">
            <a:extLst>
              <a:ext uri="{FF2B5EF4-FFF2-40B4-BE49-F238E27FC236}">
                <a16:creationId xmlns:a16="http://schemas.microsoft.com/office/drawing/2014/main" id="{42CCD70B-F54B-4C5D-9FF9-217E401A4D70}"/>
              </a:ext>
            </a:extLst>
          </p:cNvPr>
          <p:cNvSpPr/>
          <p:nvPr/>
        </p:nvSpPr>
        <p:spPr>
          <a:xfrm>
            <a:off x="6994634" y="4124579"/>
            <a:ext cx="3858768" cy="365760"/>
          </a:xfrm>
          <a:prstGeom prst="rect">
            <a:avLst/>
          </a:prstGeom>
          <a:solidFill>
            <a:srgbClr val="09A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1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Offset 1 from IL1401</a:t>
            </a:r>
          </a:p>
        </p:txBody>
      </p:sp>
      <p:pic>
        <p:nvPicPr>
          <p:cNvPr id="180" name="Picture 179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D7A8EC0D-45FF-45BE-B1D4-2AB7EFD407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248" y="4618355"/>
            <a:ext cx="2196536" cy="2103120"/>
          </a:xfrm>
          <a:prstGeom prst="rect">
            <a:avLst/>
          </a:prstGeom>
        </p:spPr>
      </p:pic>
      <p:pic>
        <p:nvPicPr>
          <p:cNvPr id="182" name="Picture 181" descr="Chart, scatter chart&#10;&#10;Description automatically generated">
            <a:extLst>
              <a:ext uri="{FF2B5EF4-FFF2-40B4-BE49-F238E27FC236}">
                <a16:creationId xmlns:a16="http://schemas.microsoft.com/office/drawing/2014/main" id="{D90E914C-5ACA-4EDE-8C57-93BEADA877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3783" y="4618355"/>
            <a:ext cx="2116213" cy="1992569"/>
          </a:xfrm>
          <a:prstGeom prst="rect">
            <a:avLst/>
          </a:prstGeom>
        </p:spPr>
      </p:pic>
      <p:pic>
        <p:nvPicPr>
          <p:cNvPr id="250" name="Picture 249" descr="Graphical user interface&#10;&#10;Description automatically generated with medium confidence">
            <a:extLst>
              <a:ext uri="{FF2B5EF4-FFF2-40B4-BE49-F238E27FC236}">
                <a16:creationId xmlns:a16="http://schemas.microsoft.com/office/drawing/2014/main" id="{EE7E0090-1CB3-45D9-A350-06C332505A6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858"/>
          <a:stretch/>
        </p:blipFill>
        <p:spPr>
          <a:xfrm>
            <a:off x="914400" y="2171109"/>
            <a:ext cx="3858768" cy="1878100"/>
          </a:xfrm>
          <a:prstGeom prst="rect">
            <a:avLst/>
          </a:prstGeom>
        </p:spPr>
      </p:pic>
      <p:sp>
        <p:nvSpPr>
          <p:cNvPr id="268" name="Rectangle 267">
            <a:extLst>
              <a:ext uri="{FF2B5EF4-FFF2-40B4-BE49-F238E27FC236}">
                <a16:creationId xmlns:a16="http://schemas.microsoft.com/office/drawing/2014/main" id="{72716273-0E7C-4337-B8D4-6786561DD830}"/>
              </a:ext>
            </a:extLst>
          </p:cNvPr>
          <p:cNvSpPr/>
          <p:nvPr/>
        </p:nvSpPr>
        <p:spPr>
          <a:xfrm>
            <a:off x="3216712" y="4594659"/>
            <a:ext cx="1365504" cy="36576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00" dirty="0">
                <a:solidFill>
                  <a:sysClr val="windowText" lastClr="000000"/>
                </a:solidFill>
              </a:rPr>
              <a:t>Zoomed Section</a:t>
            </a:r>
          </a:p>
        </p:txBody>
      </p:sp>
      <p:pic>
        <p:nvPicPr>
          <p:cNvPr id="291" name="Picture 290" descr="A picture containing background pattern&#10;&#10;Description automatically generated">
            <a:extLst>
              <a:ext uri="{FF2B5EF4-FFF2-40B4-BE49-F238E27FC236}">
                <a16:creationId xmlns:a16="http://schemas.microsoft.com/office/drawing/2014/main" id="{1CD4A090-9269-43CA-8B29-17DC2FC7BE64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41" b="61414"/>
          <a:stretch/>
        </p:blipFill>
        <p:spPr>
          <a:xfrm>
            <a:off x="6994634" y="2039659"/>
            <a:ext cx="3858768" cy="1878101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9F44D4CC-C30C-4668-841C-FEA0CAA555A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789" t="7330" b="9915"/>
          <a:stretch/>
        </p:blipFill>
        <p:spPr>
          <a:xfrm>
            <a:off x="6981541" y="4539795"/>
            <a:ext cx="3871861" cy="2112046"/>
          </a:xfrm>
          <a:prstGeom prst="rect">
            <a:avLst/>
          </a:prstGeom>
        </p:spPr>
      </p:pic>
      <p:sp>
        <p:nvSpPr>
          <p:cNvPr id="337" name="TextBox 336">
            <a:extLst>
              <a:ext uri="{FF2B5EF4-FFF2-40B4-BE49-F238E27FC236}">
                <a16:creationId xmlns:a16="http://schemas.microsoft.com/office/drawing/2014/main" id="{94FAD9DF-903B-43FC-9885-74B52B35163D}"/>
              </a:ext>
            </a:extLst>
          </p:cNvPr>
          <p:cNvSpPr txBox="1"/>
          <p:nvPr/>
        </p:nvSpPr>
        <p:spPr>
          <a:xfrm rot="16200000">
            <a:off x="6259412" y="2948939"/>
            <a:ext cx="1033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TWT</a:t>
            </a:r>
          </a:p>
        </p:txBody>
      </p:sp>
      <p:sp>
        <p:nvSpPr>
          <p:cNvPr id="345" name="TextBox 344">
            <a:extLst>
              <a:ext uri="{FF2B5EF4-FFF2-40B4-BE49-F238E27FC236}">
                <a16:creationId xmlns:a16="http://schemas.microsoft.com/office/drawing/2014/main" id="{E12A941D-29D3-4A1E-A0C6-C966AEF165D1}"/>
              </a:ext>
            </a:extLst>
          </p:cNvPr>
          <p:cNvSpPr txBox="1"/>
          <p:nvPr/>
        </p:nvSpPr>
        <p:spPr>
          <a:xfrm rot="16200000">
            <a:off x="6353301" y="5471326"/>
            <a:ext cx="1033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TWT</a:t>
            </a:r>
          </a:p>
        </p:txBody>
      </p:sp>
      <p:sp>
        <p:nvSpPr>
          <p:cNvPr id="348" name="TextBox 347">
            <a:extLst>
              <a:ext uri="{FF2B5EF4-FFF2-40B4-BE49-F238E27FC236}">
                <a16:creationId xmlns:a16="http://schemas.microsoft.com/office/drawing/2014/main" id="{4DD1A07D-2267-4105-8AFE-6B8CDAA47513}"/>
              </a:ext>
            </a:extLst>
          </p:cNvPr>
          <p:cNvSpPr txBox="1"/>
          <p:nvPr/>
        </p:nvSpPr>
        <p:spPr>
          <a:xfrm>
            <a:off x="8407382" y="3897148"/>
            <a:ext cx="1033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CDP</a:t>
            </a:r>
          </a:p>
        </p:txBody>
      </p:sp>
      <p:sp>
        <p:nvSpPr>
          <p:cNvPr id="357" name="TextBox 356">
            <a:extLst>
              <a:ext uri="{FF2B5EF4-FFF2-40B4-BE49-F238E27FC236}">
                <a16:creationId xmlns:a16="http://schemas.microsoft.com/office/drawing/2014/main" id="{666E02AC-7487-48A6-9E21-45D4EBB50EA8}"/>
              </a:ext>
            </a:extLst>
          </p:cNvPr>
          <p:cNvSpPr txBox="1"/>
          <p:nvPr/>
        </p:nvSpPr>
        <p:spPr>
          <a:xfrm>
            <a:off x="8587214" y="6607448"/>
            <a:ext cx="1033272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/>
              <a:t>CDP</a:t>
            </a:r>
          </a:p>
        </p:txBody>
      </p:sp>
      <p:sp>
        <p:nvSpPr>
          <p:cNvPr id="594" name="Footer Placeholder 593">
            <a:extLst>
              <a:ext uri="{FF2B5EF4-FFF2-40B4-BE49-F238E27FC236}">
                <a16:creationId xmlns:a16="http://schemas.microsoft.com/office/drawing/2014/main" id="{8AEC3545-EFA0-4BA6-B387-89BCCD6B150F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28191796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40CF-0C9F-CC1A-6C7E-9026138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Data Preparation</a:t>
            </a:r>
            <a:endParaRPr lang="en-MY" dirty="0">
              <a:effectLst>
                <a:outerShdw blurRad="50800" dist="38100" dir="13500000" algn="br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pic>
        <p:nvPicPr>
          <p:cNvPr id="200" name="Picture 199">
            <a:extLst>
              <a:ext uri="{FF2B5EF4-FFF2-40B4-BE49-F238E27FC236}">
                <a16:creationId xmlns:a16="http://schemas.microsoft.com/office/drawing/2014/main" id="{BB7AE25B-0611-47CA-807E-11D5DB13AB2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038" t="6001"/>
          <a:stretch/>
        </p:blipFill>
        <p:spPr>
          <a:xfrm>
            <a:off x="4731881" y="2475153"/>
            <a:ext cx="2577847" cy="4041987"/>
          </a:xfrm>
          <a:prstGeom prst="rect">
            <a:avLst/>
          </a:prstGeom>
        </p:spPr>
      </p:pic>
      <p:grpSp>
        <p:nvGrpSpPr>
          <p:cNvPr id="34" name="Group 33">
            <a:extLst>
              <a:ext uri="{FF2B5EF4-FFF2-40B4-BE49-F238E27FC236}">
                <a16:creationId xmlns:a16="http://schemas.microsoft.com/office/drawing/2014/main" id="{A06CCE1C-553D-4C9A-B32C-7B496A53EC7F}"/>
              </a:ext>
            </a:extLst>
          </p:cNvPr>
          <p:cNvGrpSpPr/>
          <p:nvPr/>
        </p:nvGrpSpPr>
        <p:grpSpPr>
          <a:xfrm>
            <a:off x="321775" y="1760263"/>
            <a:ext cx="4201269" cy="4778649"/>
            <a:chOff x="0" y="1925700"/>
            <a:chExt cx="4201269" cy="477864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5E7E0CCB-EC4D-4FE4-89F5-ABFCE8BEB646}"/>
                </a:ext>
              </a:extLst>
            </p:cNvPr>
            <p:cNvGrpSpPr/>
            <p:nvPr/>
          </p:nvGrpSpPr>
          <p:grpSpPr>
            <a:xfrm>
              <a:off x="0" y="1925700"/>
              <a:ext cx="4201269" cy="4778649"/>
              <a:chOff x="0" y="1925700"/>
              <a:chExt cx="4201269" cy="4778649"/>
            </a:xfrm>
          </p:grpSpPr>
          <p:pic>
            <p:nvPicPr>
              <p:cNvPr id="217" name="Picture 216">
                <a:extLst>
                  <a:ext uri="{FF2B5EF4-FFF2-40B4-BE49-F238E27FC236}">
                    <a16:creationId xmlns:a16="http://schemas.microsoft.com/office/drawing/2014/main" id="{9BB07E11-E9E4-4582-B779-E70788706B4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b="9842"/>
              <a:stretch/>
            </p:blipFill>
            <p:spPr>
              <a:xfrm>
                <a:off x="0" y="1925700"/>
                <a:ext cx="3858768" cy="3890164"/>
              </a:xfrm>
              <a:prstGeom prst="rect">
                <a:avLst/>
              </a:prstGeom>
            </p:spPr>
          </p:pic>
          <p:pic>
            <p:nvPicPr>
              <p:cNvPr id="225" name="Picture 224">
                <a:extLst>
                  <a:ext uri="{FF2B5EF4-FFF2-40B4-BE49-F238E27FC236}">
                    <a16:creationId xmlns:a16="http://schemas.microsoft.com/office/drawing/2014/main" id="{134704BE-C704-4A22-8477-0A22081B83D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8243" t="5819" b="10819"/>
              <a:stretch/>
            </p:blipFill>
            <p:spPr>
              <a:xfrm>
                <a:off x="890880" y="2423819"/>
                <a:ext cx="3154800" cy="3596972"/>
              </a:xfrm>
              <a:prstGeom prst="rect">
                <a:avLst/>
              </a:prstGeom>
            </p:spPr>
          </p:pic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5B42855F-B4FC-4E8D-8A2E-FDA28EEAA6F6}"/>
                  </a:ext>
                </a:extLst>
              </p:cNvPr>
              <p:cNvGrpSpPr/>
              <p:nvPr/>
            </p:nvGrpSpPr>
            <p:grpSpPr>
              <a:xfrm>
                <a:off x="1046469" y="2640590"/>
                <a:ext cx="3154800" cy="4063759"/>
                <a:chOff x="10050421" y="2578735"/>
                <a:chExt cx="2966970" cy="4063759"/>
              </a:xfrm>
            </p:grpSpPr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665DD0D9-BDFC-4424-A550-F28FC4B6B5B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l="18243" t="5819"/>
                <a:stretch/>
              </p:blipFill>
              <p:spPr>
                <a:xfrm>
                  <a:off x="10050421" y="2578735"/>
                  <a:ext cx="2966970" cy="4063759"/>
                </a:xfrm>
                <a:prstGeom prst="rect">
                  <a:avLst/>
                </a:prstGeom>
              </p:spPr>
            </p:pic>
            <p:sp>
              <p:nvSpPr>
                <p:cNvPr id="9" name="Rectangle 8">
                  <a:extLst>
                    <a:ext uri="{FF2B5EF4-FFF2-40B4-BE49-F238E27FC236}">
                      <a16:creationId xmlns:a16="http://schemas.microsoft.com/office/drawing/2014/main" id="{5CCB3059-9EC8-4622-9E4D-9C34F91A9840}"/>
                    </a:ext>
                  </a:extLst>
                </p:cNvPr>
                <p:cNvSpPr/>
                <p:nvPr/>
              </p:nvSpPr>
              <p:spPr>
                <a:xfrm>
                  <a:off x="10119703" y="2599845"/>
                  <a:ext cx="472097" cy="1199270"/>
                </a:xfrm>
                <a:prstGeom prst="rect">
                  <a:avLst/>
                </a:prstGeom>
                <a:noFill/>
                <a:ln w="38100">
                  <a:solidFill>
                    <a:srgbClr val="FF0000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cxnSp>
          <p:nvCxnSpPr>
            <p:cNvPr id="207" name="Straight Arrow Connector 206">
              <a:extLst>
                <a:ext uri="{FF2B5EF4-FFF2-40B4-BE49-F238E27FC236}">
                  <a16:creationId xmlns:a16="http://schemas.microsoft.com/office/drawing/2014/main" id="{F63E3A6E-CE6C-4286-99B0-3D5CE7F1F151}"/>
                </a:ext>
              </a:extLst>
            </p:cNvPr>
            <p:cNvCxnSpPr/>
            <p:nvPr/>
          </p:nvCxnSpPr>
          <p:spPr>
            <a:xfrm>
              <a:off x="545947" y="5642842"/>
              <a:ext cx="859972" cy="798117"/>
            </a:xfrm>
            <a:prstGeom prst="straightConnector1">
              <a:avLst/>
            </a:prstGeom>
            <a:ln w="38100">
              <a:solidFill>
                <a:srgbClr val="FF0000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1" name="TextBox 210">
              <a:extLst>
                <a:ext uri="{FF2B5EF4-FFF2-40B4-BE49-F238E27FC236}">
                  <a16:creationId xmlns:a16="http://schemas.microsoft.com/office/drawing/2014/main" id="{679E4532-2865-44EB-8FE9-16CC9F29E237}"/>
                </a:ext>
              </a:extLst>
            </p:cNvPr>
            <p:cNvSpPr txBox="1"/>
            <p:nvPr/>
          </p:nvSpPr>
          <p:spPr>
            <a:xfrm>
              <a:off x="124998" y="5960847"/>
              <a:ext cx="841897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>
                  <a:solidFill>
                    <a:srgbClr val="FF0000"/>
                  </a:solidFill>
                </a:rPr>
                <a:t>40 </a:t>
              </a:r>
              <a:r>
                <a:rPr lang="en-US" sz="1400" err="1">
                  <a:solidFill>
                    <a:srgbClr val="FF0000"/>
                  </a:solidFill>
                </a:rPr>
                <a:t>ilines</a:t>
              </a:r>
              <a:endParaRPr lang="en-GB" sz="1400">
                <a:solidFill>
                  <a:srgbClr val="FF0000"/>
                </a:solidFill>
              </a:endParaRPr>
            </a:p>
          </p:txBody>
        </p:sp>
      </p:grp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473D8228-D071-4A6A-9F3F-DAB33EE54D14}"/>
              </a:ext>
            </a:extLst>
          </p:cNvPr>
          <p:cNvCxnSpPr>
            <a:cxnSpLocks/>
          </p:cNvCxnSpPr>
          <p:nvPr/>
        </p:nvCxnSpPr>
        <p:spPr>
          <a:xfrm>
            <a:off x="1496555" y="2512448"/>
            <a:ext cx="4142420" cy="0"/>
          </a:xfrm>
          <a:prstGeom prst="line">
            <a:avLst/>
          </a:prstGeom>
          <a:ln w="31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4F9633E2-C579-42DD-B505-3D3EAFFB2642}"/>
              </a:ext>
            </a:extLst>
          </p:cNvPr>
          <p:cNvCxnSpPr>
            <a:cxnSpLocks/>
          </p:cNvCxnSpPr>
          <p:nvPr/>
        </p:nvCxnSpPr>
        <p:spPr>
          <a:xfrm>
            <a:off x="1441912" y="3695533"/>
            <a:ext cx="3816423" cy="2341054"/>
          </a:xfrm>
          <a:prstGeom prst="line">
            <a:avLst/>
          </a:prstGeom>
          <a:ln w="3175">
            <a:solidFill>
              <a:srgbClr val="FF0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9" name="Rectangle 258">
            <a:extLst>
              <a:ext uri="{FF2B5EF4-FFF2-40B4-BE49-F238E27FC236}">
                <a16:creationId xmlns:a16="http://schemas.microsoft.com/office/drawing/2014/main" id="{4177BF82-92A3-4048-8D6D-C84351E2292A}"/>
              </a:ext>
            </a:extLst>
          </p:cNvPr>
          <p:cNvSpPr/>
          <p:nvPr/>
        </p:nvSpPr>
        <p:spPr>
          <a:xfrm>
            <a:off x="5266371" y="2506075"/>
            <a:ext cx="350656" cy="353051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F0000"/>
              </a:solidFill>
            </a:endParaRPr>
          </a:p>
        </p:txBody>
      </p:sp>
      <p:sp>
        <p:nvSpPr>
          <p:cNvPr id="340" name="TextBox 339">
            <a:extLst>
              <a:ext uri="{FF2B5EF4-FFF2-40B4-BE49-F238E27FC236}">
                <a16:creationId xmlns:a16="http://schemas.microsoft.com/office/drawing/2014/main" id="{3CBC8465-84FB-4355-8BF4-2CA83FF9495D}"/>
              </a:ext>
            </a:extLst>
          </p:cNvPr>
          <p:cNvSpPr txBox="1"/>
          <p:nvPr/>
        </p:nvSpPr>
        <p:spPr>
          <a:xfrm>
            <a:off x="5277506" y="2144523"/>
            <a:ext cx="1636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rgbClr val="FF0000"/>
                </a:solidFill>
              </a:rPr>
              <a:t>5 patches per </a:t>
            </a:r>
            <a:r>
              <a:rPr lang="en-US" sz="1400" err="1">
                <a:solidFill>
                  <a:srgbClr val="FF0000"/>
                </a:solidFill>
              </a:rPr>
              <a:t>iline</a:t>
            </a:r>
            <a:endParaRPr lang="en-GB" sz="1400">
              <a:solidFill>
                <a:srgbClr val="FF0000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1D5F4760-AFBB-48A1-A9ED-62D5BBEEF081}"/>
              </a:ext>
            </a:extLst>
          </p:cNvPr>
          <p:cNvSpPr txBox="1"/>
          <p:nvPr/>
        </p:nvSpPr>
        <p:spPr>
          <a:xfrm>
            <a:off x="8624807" y="1491690"/>
            <a:ext cx="27446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Input Data    (40, 5, 512, 96)</a:t>
            </a:r>
          </a:p>
          <a:p>
            <a:r>
              <a:rPr lang="en-US" sz="1600"/>
              <a:t>Output Data (40, 5, 512, 96)</a:t>
            </a:r>
            <a:endParaRPr lang="en-GB" sz="1600"/>
          </a:p>
        </p:txBody>
      </p:sp>
      <p:grpSp>
        <p:nvGrpSpPr>
          <p:cNvPr id="52" name="Group 51">
            <a:extLst>
              <a:ext uri="{FF2B5EF4-FFF2-40B4-BE49-F238E27FC236}">
                <a16:creationId xmlns:a16="http://schemas.microsoft.com/office/drawing/2014/main" id="{AA05E181-D480-457F-BFB8-B603E6106DD4}"/>
              </a:ext>
            </a:extLst>
          </p:cNvPr>
          <p:cNvGrpSpPr/>
          <p:nvPr/>
        </p:nvGrpSpPr>
        <p:grpSpPr>
          <a:xfrm>
            <a:off x="7746832" y="2181683"/>
            <a:ext cx="2181225" cy="4126496"/>
            <a:chOff x="7746832" y="2181683"/>
            <a:chExt cx="2181225" cy="4126496"/>
          </a:xfrm>
        </p:grpSpPr>
        <p:pic>
          <p:nvPicPr>
            <p:cNvPr id="337" name="Picture 336">
              <a:extLst>
                <a:ext uri="{FF2B5EF4-FFF2-40B4-BE49-F238E27FC236}">
                  <a16:creationId xmlns:a16="http://schemas.microsoft.com/office/drawing/2014/main" id="{77446BDE-2151-4B9E-8250-882DDD13EAA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746832" y="2183854"/>
              <a:ext cx="2181225" cy="4124325"/>
            </a:xfrm>
            <a:prstGeom prst="rect">
              <a:avLst/>
            </a:prstGeom>
          </p:spPr>
        </p:pic>
        <p:sp>
          <p:nvSpPr>
            <p:cNvPr id="354" name="TextBox 353">
              <a:extLst>
                <a:ext uri="{FF2B5EF4-FFF2-40B4-BE49-F238E27FC236}">
                  <a16:creationId xmlns:a16="http://schemas.microsoft.com/office/drawing/2014/main" id="{6D238E07-2612-48D0-939C-9450FD7A2DC6}"/>
                </a:ext>
              </a:extLst>
            </p:cNvPr>
            <p:cNvSpPr txBox="1"/>
            <p:nvPr/>
          </p:nvSpPr>
          <p:spPr>
            <a:xfrm>
              <a:off x="8439349" y="2181683"/>
              <a:ext cx="120609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Input Data</a:t>
              </a:r>
              <a:endParaRPr lang="en-GB" sz="1200"/>
            </a:p>
          </p:txBody>
        </p:sp>
      </p:grpSp>
      <p:grpSp>
        <p:nvGrpSpPr>
          <p:cNvPr id="53" name="Group 52">
            <a:extLst>
              <a:ext uri="{FF2B5EF4-FFF2-40B4-BE49-F238E27FC236}">
                <a16:creationId xmlns:a16="http://schemas.microsoft.com/office/drawing/2014/main" id="{DCF1AA73-9F9A-419A-808E-48A4AB9DE6BC}"/>
              </a:ext>
            </a:extLst>
          </p:cNvPr>
          <p:cNvGrpSpPr/>
          <p:nvPr/>
        </p:nvGrpSpPr>
        <p:grpSpPr>
          <a:xfrm>
            <a:off x="9997138" y="2188482"/>
            <a:ext cx="1757757" cy="4124325"/>
            <a:chOff x="9997138" y="2188482"/>
            <a:chExt cx="1757757" cy="4124325"/>
          </a:xfrm>
        </p:grpSpPr>
        <p:pic>
          <p:nvPicPr>
            <p:cNvPr id="339" name="Picture 338">
              <a:extLst>
                <a:ext uri="{FF2B5EF4-FFF2-40B4-BE49-F238E27FC236}">
                  <a16:creationId xmlns:a16="http://schemas.microsoft.com/office/drawing/2014/main" id="{811C2692-0D7B-45AA-B33A-2EFD94AADD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414"/>
            <a:stretch/>
          </p:blipFill>
          <p:spPr>
            <a:xfrm>
              <a:off x="9997138" y="2188482"/>
              <a:ext cx="1757757" cy="4124325"/>
            </a:xfrm>
            <a:prstGeom prst="rect">
              <a:avLst/>
            </a:prstGeom>
          </p:spPr>
        </p:pic>
        <p:sp>
          <p:nvSpPr>
            <p:cNvPr id="360" name="TextBox 359">
              <a:extLst>
                <a:ext uri="{FF2B5EF4-FFF2-40B4-BE49-F238E27FC236}">
                  <a16:creationId xmlns:a16="http://schemas.microsoft.com/office/drawing/2014/main" id="{26023901-A232-4615-857D-28758F2FC8C9}"/>
                </a:ext>
              </a:extLst>
            </p:cNvPr>
            <p:cNvSpPr txBox="1"/>
            <p:nvPr/>
          </p:nvSpPr>
          <p:spPr>
            <a:xfrm>
              <a:off x="10246815" y="2191128"/>
              <a:ext cx="1206098" cy="276999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Output Data</a:t>
              </a:r>
              <a:endParaRPr lang="en-GB" sz="1200"/>
            </a:p>
          </p:txBody>
        </p:sp>
      </p:grpSp>
      <p:sp>
        <p:nvSpPr>
          <p:cNvPr id="513" name="Footer Placeholder 512">
            <a:extLst>
              <a:ext uri="{FF2B5EF4-FFF2-40B4-BE49-F238E27FC236}">
                <a16:creationId xmlns:a16="http://schemas.microsoft.com/office/drawing/2014/main" id="{42055E2C-36F2-453B-BE52-BC7AF7DF28F6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524358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D30A-DA20-87F7-2056-D9970BA1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Data Masking</a:t>
            </a:r>
          </a:p>
        </p:txBody>
      </p:sp>
      <p:sp>
        <p:nvSpPr>
          <p:cNvPr id="221" name="Rectangle 220">
            <a:extLst>
              <a:ext uri="{FF2B5EF4-FFF2-40B4-BE49-F238E27FC236}">
                <a16:creationId xmlns:a16="http://schemas.microsoft.com/office/drawing/2014/main" id="{C0CB0E69-DE6B-4498-88FC-870C6D6E7B0B}"/>
              </a:ext>
            </a:extLst>
          </p:cNvPr>
          <p:cNvSpPr/>
          <p:nvPr/>
        </p:nvSpPr>
        <p:spPr>
          <a:xfrm>
            <a:off x="838201" y="1554668"/>
            <a:ext cx="3483428" cy="4278179"/>
          </a:xfrm>
          <a:prstGeom prst="rect">
            <a:avLst/>
          </a:prstGeom>
          <a:noFill/>
          <a:ln w="57150">
            <a:solidFill>
              <a:srgbClr val="5D589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2" name="Rectangle 221">
            <a:extLst>
              <a:ext uri="{FF2B5EF4-FFF2-40B4-BE49-F238E27FC236}">
                <a16:creationId xmlns:a16="http://schemas.microsoft.com/office/drawing/2014/main" id="{4881EC38-083C-4B7B-A656-AFE8035A52CB}"/>
              </a:ext>
            </a:extLst>
          </p:cNvPr>
          <p:cNvSpPr/>
          <p:nvPr/>
        </p:nvSpPr>
        <p:spPr>
          <a:xfrm>
            <a:off x="2234890" y="1554667"/>
            <a:ext cx="777936" cy="4278179"/>
          </a:xfrm>
          <a:prstGeom prst="rect">
            <a:avLst/>
          </a:prstGeom>
          <a:pattFill prst="smGrid">
            <a:fgClr>
              <a:srgbClr val="FAAF40"/>
            </a:fgClr>
            <a:bgClr>
              <a:schemeClr val="bg1"/>
            </a:bgClr>
          </a:pattFill>
          <a:ln w="57150">
            <a:solidFill>
              <a:srgbClr val="FAAF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3" name="Content Placeholder 2">
            <a:extLst>
              <a:ext uri="{FF2B5EF4-FFF2-40B4-BE49-F238E27FC236}">
                <a16:creationId xmlns:a16="http://schemas.microsoft.com/office/drawing/2014/main" id="{454CAF5C-1845-4A77-ADB8-76F551965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086745" y="2242826"/>
            <a:ext cx="1186971" cy="398334"/>
          </a:xfrm>
          <a:solidFill>
            <a:srgbClr val="0070C0"/>
          </a:solidFill>
        </p:spPr>
        <p:txBody>
          <a:bodyPr anchor="b">
            <a:normAutofit fontScale="92500" lnSpcReduction="20000"/>
          </a:bodyPr>
          <a:lstStyle/>
          <a:p>
            <a:pPr marL="0" indent="0" algn="ctr">
              <a:buNone/>
            </a:pPr>
            <a:r>
              <a:rPr lang="en-MY" sz="1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Replace with zero</a:t>
            </a:r>
          </a:p>
        </p:txBody>
      </p:sp>
      <p:sp>
        <p:nvSpPr>
          <p:cNvPr id="224" name="Content Placeholder 2">
            <a:extLst>
              <a:ext uri="{FF2B5EF4-FFF2-40B4-BE49-F238E27FC236}">
                <a16:creationId xmlns:a16="http://schemas.microsoft.com/office/drawing/2014/main" id="{77B7E2C7-AFA0-4303-9363-0CEE8F08646C}"/>
              </a:ext>
            </a:extLst>
          </p:cNvPr>
          <p:cNvSpPr txBox="1">
            <a:spLocks/>
          </p:cNvSpPr>
          <p:nvPr/>
        </p:nvSpPr>
        <p:spPr>
          <a:xfrm>
            <a:off x="946336" y="3920964"/>
            <a:ext cx="1186971" cy="296296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MY" sz="1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Non-Zero</a:t>
            </a:r>
          </a:p>
        </p:txBody>
      </p:sp>
      <p:sp>
        <p:nvSpPr>
          <p:cNvPr id="225" name="Content Placeholder 2">
            <a:extLst>
              <a:ext uri="{FF2B5EF4-FFF2-40B4-BE49-F238E27FC236}">
                <a16:creationId xmlns:a16="http://schemas.microsoft.com/office/drawing/2014/main" id="{7AEEB933-7634-40BC-B31F-67B41BC387EA}"/>
              </a:ext>
            </a:extLst>
          </p:cNvPr>
          <p:cNvSpPr txBox="1">
            <a:spLocks/>
          </p:cNvSpPr>
          <p:nvPr/>
        </p:nvSpPr>
        <p:spPr>
          <a:xfrm>
            <a:off x="3073741" y="3920964"/>
            <a:ext cx="1186971" cy="296296"/>
          </a:xfrm>
          <a:prstGeom prst="rect">
            <a:avLst/>
          </a:prstGeom>
          <a:solidFill>
            <a:srgbClr val="0070C0"/>
          </a:solidFill>
        </p:spPr>
        <p:txBody>
          <a:bodyPr vert="horz" lIns="91440" tIns="45720" rIns="91440" bIns="45720" rtlCol="0" anchor="b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MY" sz="1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Non-Zero</a:t>
            </a:r>
          </a:p>
        </p:txBody>
      </p:sp>
      <p:cxnSp>
        <p:nvCxnSpPr>
          <p:cNvPr id="226" name="Straight Arrow Connector 225">
            <a:extLst>
              <a:ext uri="{FF2B5EF4-FFF2-40B4-BE49-F238E27FC236}">
                <a16:creationId xmlns:a16="http://schemas.microsoft.com/office/drawing/2014/main" id="{BD73FF81-BAD7-40F1-8E52-68109960AC66}"/>
              </a:ext>
            </a:extLst>
          </p:cNvPr>
          <p:cNvCxnSpPr>
            <a:cxnSpLocks/>
            <a:stCxn id="221" idx="1"/>
            <a:endCxn id="222" idx="1"/>
          </p:cNvCxnSpPr>
          <p:nvPr/>
        </p:nvCxnSpPr>
        <p:spPr>
          <a:xfrm flipV="1">
            <a:off x="838201" y="3693757"/>
            <a:ext cx="1396689" cy="1"/>
          </a:xfrm>
          <a:prstGeom prst="straightConnector1">
            <a:avLst/>
          </a:prstGeom>
          <a:ln w="38100">
            <a:solidFill>
              <a:srgbClr val="B8C04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Straight Arrow Connector 226">
            <a:extLst>
              <a:ext uri="{FF2B5EF4-FFF2-40B4-BE49-F238E27FC236}">
                <a16:creationId xmlns:a16="http://schemas.microsoft.com/office/drawing/2014/main" id="{1D2E0CF2-9253-4F90-9E1D-2E0BD39A9521}"/>
              </a:ext>
            </a:extLst>
          </p:cNvPr>
          <p:cNvCxnSpPr>
            <a:cxnSpLocks/>
            <a:stCxn id="222" idx="3"/>
            <a:endCxn id="221" idx="3"/>
          </p:cNvCxnSpPr>
          <p:nvPr/>
        </p:nvCxnSpPr>
        <p:spPr>
          <a:xfrm>
            <a:off x="3012826" y="3693757"/>
            <a:ext cx="1308803" cy="1"/>
          </a:xfrm>
          <a:prstGeom prst="straightConnector1">
            <a:avLst/>
          </a:prstGeom>
          <a:ln w="38100">
            <a:solidFill>
              <a:srgbClr val="B8C049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8" name="Content Placeholder 2">
            <a:extLst>
              <a:ext uri="{FF2B5EF4-FFF2-40B4-BE49-F238E27FC236}">
                <a16:creationId xmlns:a16="http://schemas.microsoft.com/office/drawing/2014/main" id="{669965B2-7131-4AB2-BBAD-78BF855311DB}"/>
              </a:ext>
            </a:extLst>
          </p:cNvPr>
          <p:cNvSpPr txBox="1">
            <a:spLocks/>
          </p:cNvSpPr>
          <p:nvPr/>
        </p:nvSpPr>
        <p:spPr>
          <a:xfrm>
            <a:off x="1456954" y="3579646"/>
            <a:ext cx="267988" cy="239277"/>
          </a:xfrm>
          <a:prstGeom prst="rect">
            <a:avLst/>
          </a:prstGeom>
          <a:solidFill>
            <a:srgbClr val="B8C049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MY" sz="1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</a:p>
        </p:txBody>
      </p:sp>
      <p:sp>
        <p:nvSpPr>
          <p:cNvPr id="229" name="Content Placeholder 2">
            <a:extLst>
              <a:ext uri="{FF2B5EF4-FFF2-40B4-BE49-F238E27FC236}">
                <a16:creationId xmlns:a16="http://schemas.microsoft.com/office/drawing/2014/main" id="{71B242D0-BD56-49C0-B3CA-E839AA9911EB}"/>
              </a:ext>
            </a:extLst>
          </p:cNvPr>
          <p:cNvSpPr txBox="1">
            <a:spLocks/>
          </p:cNvSpPr>
          <p:nvPr/>
        </p:nvSpPr>
        <p:spPr>
          <a:xfrm>
            <a:off x="3557305" y="3579646"/>
            <a:ext cx="267988" cy="239277"/>
          </a:xfrm>
          <a:prstGeom prst="rect">
            <a:avLst/>
          </a:prstGeom>
          <a:solidFill>
            <a:srgbClr val="B8C049"/>
          </a:solidFill>
        </p:spPr>
        <p:txBody>
          <a:bodyPr vert="horz" lIns="91440" tIns="45720" rIns="91440" bIns="45720" rtlCol="0" anchor="b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MY" sz="140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x</a:t>
            </a:r>
          </a:p>
        </p:txBody>
      </p:sp>
      <p:pic>
        <p:nvPicPr>
          <p:cNvPr id="299" name="Picture 298">
            <a:extLst>
              <a:ext uri="{FF2B5EF4-FFF2-40B4-BE49-F238E27FC236}">
                <a16:creationId xmlns:a16="http://schemas.microsoft.com/office/drawing/2014/main" id="{A3422EEB-DE4C-488D-A51B-6AB0BEBE53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22260" y="1675862"/>
            <a:ext cx="2486025" cy="4124325"/>
          </a:xfrm>
          <a:prstGeom prst="rect">
            <a:avLst/>
          </a:prstGeom>
        </p:spPr>
      </p:pic>
      <p:pic>
        <p:nvPicPr>
          <p:cNvPr id="303" name="Picture 302">
            <a:extLst>
              <a:ext uri="{FF2B5EF4-FFF2-40B4-BE49-F238E27FC236}">
                <a16:creationId xmlns:a16="http://schemas.microsoft.com/office/drawing/2014/main" id="{51CFB886-43F9-4B14-BF00-2FD19F192A1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8285" y="1642649"/>
            <a:ext cx="2486025" cy="4124325"/>
          </a:xfrm>
          <a:prstGeom prst="rect">
            <a:avLst/>
          </a:prstGeom>
        </p:spPr>
      </p:pic>
      <p:pic>
        <p:nvPicPr>
          <p:cNvPr id="304" name="Picture 303">
            <a:extLst>
              <a:ext uri="{FF2B5EF4-FFF2-40B4-BE49-F238E27FC236}">
                <a16:creationId xmlns:a16="http://schemas.microsoft.com/office/drawing/2014/main" id="{5578E198-8319-4A46-A5DF-581944FFD93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4310" y="1675863"/>
            <a:ext cx="2543175" cy="4124325"/>
          </a:xfrm>
          <a:prstGeom prst="rect">
            <a:avLst/>
          </a:prstGeom>
        </p:spPr>
      </p:pic>
      <p:sp>
        <p:nvSpPr>
          <p:cNvPr id="308" name="Rectangle 307">
            <a:extLst>
              <a:ext uri="{FF2B5EF4-FFF2-40B4-BE49-F238E27FC236}">
                <a16:creationId xmlns:a16="http://schemas.microsoft.com/office/drawing/2014/main" id="{66FEE6EA-D0EE-4CC4-A680-8D086F9183A8}"/>
              </a:ext>
            </a:extLst>
          </p:cNvPr>
          <p:cNvSpPr/>
          <p:nvPr/>
        </p:nvSpPr>
        <p:spPr>
          <a:xfrm>
            <a:off x="7554686" y="5832846"/>
            <a:ext cx="4244775" cy="64008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>
                <a:solidFill>
                  <a:schemeClr val="tx1"/>
                </a:solidFill>
              </a:rPr>
              <a:t>Train-test Split: 66.6% - 33.3%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D50B2CA4-D630-4CC7-B206-5EB3C6315052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50378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040CF-0C9F-CC1A-6C7E-9026138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ML model - Autoencoder</a:t>
            </a:r>
          </a:p>
        </p:txBody>
      </p:sp>
      <p:pic>
        <p:nvPicPr>
          <p:cNvPr id="4" name="Picture 3" descr="Chart, bar chart&#10;&#10;Description automatically generated">
            <a:extLst>
              <a:ext uri="{FF2B5EF4-FFF2-40B4-BE49-F238E27FC236}">
                <a16:creationId xmlns:a16="http://schemas.microsoft.com/office/drawing/2014/main" id="{9DBB609F-E1F8-4F5A-8899-46030C6AE65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9427" y="1758791"/>
            <a:ext cx="8065546" cy="4962684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14021B0A-9272-4890-A21A-98F1FCA9FD8F}"/>
              </a:ext>
            </a:extLst>
          </p:cNvPr>
          <p:cNvGrpSpPr/>
          <p:nvPr/>
        </p:nvGrpSpPr>
        <p:grpSpPr>
          <a:xfrm>
            <a:off x="441955" y="1393666"/>
            <a:ext cx="1253945" cy="2103995"/>
            <a:chOff x="8047862" y="2006654"/>
            <a:chExt cx="2181224" cy="4301525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2C32B5B-8596-47F0-91D7-CE200B4EFDB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47862" y="2183854"/>
              <a:ext cx="2181224" cy="412432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73A04D1-53C8-4794-92D5-62D18654628F}"/>
                </a:ext>
              </a:extLst>
            </p:cNvPr>
            <p:cNvSpPr txBox="1"/>
            <p:nvPr/>
          </p:nvSpPr>
          <p:spPr>
            <a:xfrm>
              <a:off x="8586594" y="2006654"/>
              <a:ext cx="1488707" cy="43481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Input</a:t>
              </a:r>
              <a:endParaRPr lang="en-GB" sz="1200"/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0A092867-BC1D-4F56-88BE-DBEB35B72A20}"/>
              </a:ext>
            </a:extLst>
          </p:cNvPr>
          <p:cNvGrpSpPr/>
          <p:nvPr/>
        </p:nvGrpSpPr>
        <p:grpSpPr>
          <a:xfrm>
            <a:off x="697579" y="3875008"/>
            <a:ext cx="998321" cy="2082629"/>
            <a:chOff x="10146182" y="2003015"/>
            <a:chExt cx="1757757" cy="4309792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BC6B163D-4BEB-4EBF-904C-31924181479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414"/>
            <a:stretch/>
          </p:blipFill>
          <p:spPr>
            <a:xfrm>
              <a:off x="10146182" y="2188483"/>
              <a:ext cx="1757757" cy="4124324"/>
            </a:xfrm>
            <a:prstGeom prst="rect">
              <a:avLst/>
            </a:prstGeom>
          </p:spPr>
        </p:pic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7ADFA6-3D5B-4A9D-AA99-E94B05130ADA}"/>
                </a:ext>
              </a:extLst>
            </p:cNvPr>
            <p:cNvSpPr txBox="1"/>
            <p:nvPr/>
          </p:nvSpPr>
          <p:spPr>
            <a:xfrm>
              <a:off x="10422011" y="2003015"/>
              <a:ext cx="1206098" cy="440116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/>
                <a:t>Output</a:t>
              </a:r>
              <a:endParaRPr lang="en-GB" sz="1200"/>
            </a:p>
          </p:txBody>
        </p:sp>
      </p:grpSp>
      <p:pic>
        <p:nvPicPr>
          <p:cNvPr id="9" name="Picture 8" descr="Chart&#10;&#10;Description automatically generated">
            <a:extLst>
              <a:ext uri="{FF2B5EF4-FFF2-40B4-BE49-F238E27FC236}">
                <a16:creationId xmlns:a16="http://schemas.microsoft.com/office/drawing/2014/main" id="{4B193203-CA31-469C-B7D1-023A558EFB8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24" t="6054" r="18746"/>
          <a:stretch/>
        </p:blipFill>
        <p:spPr>
          <a:xfrm>
            <a:off x="10710790" y="2562685"/>
            <a:ext cx="1253945" cy="186995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1CACABE-1A83-4168-B877-B88723D53C7D}"/>
              </a:ext>
            </a:extLst>
          </p:cNvPr>
          <p:cNvSpPr txBox="1"/>
          <p:nvPr/>
        </p:nvSpPr>
        <p:spPr>
          <a:xfrm>
            <a:off x="10876547" y="2290748"/>
            <a:ext cx="981777" cy="27699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200"/>
              <a:t>Prediction</a:t>
            </a:r>
            <a:endParaRPr lang="en-GB" sz="1200"/>
          </a:p>
        </p:txBody>
      </p:sp>
      <p:sp>
        <p:nvSpPr>
          <p:cNvPr id="33" name="Footer Placeholder 32">
            <a:extLst>
              <a:ext uri="{FF2B5EF4-FFF2-40B4-BE49-F238E27FC236}">
                <a16:creationId xmlns:a16="http://schemas.microsoft.com/office/drawing/2014/main" id="{3A069129-5129-48A7-A4D2-D5FF4577A651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139956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58D09DCB-BDA4-4E4F-8746-49D7D64956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5131" y="2026112"/>
            <a:ext cx="2733675" cy="4124325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AF040CF-0C9F-CC1A-6C7E-9026138A8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Results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3DB8E4-FF11-4258-9928-4F7C3665B0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31682" y="2026113"/>
            <a:ext cx="2828925" cy="412432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2F984B0-4BBC-4C02-B648-A048501B497A}"/>
              </a:ext>
            </a:extLst>
          </p:cNvPr>
          <p:cNvSpPr txBox="1"/>
          <p:nvPr/>
        </p:nvSpPr>
        <p:spPr>
          <a:xfrm>
            <a:off x="3844670" y="6150437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SSIM : 96%</a:t>
            </a:r>
          </a:p>
          <a:p>
            <a:r>
              <a:rPr lang="en-US"/>
              <a:t>PSNR: -4.6</a:t>
            </a:r>
            <a:endParaRPr lang="en-GB"/>
          </a:p>
        </p:txBody>
      </p:sp>
      <p:sp>
        <p:nvSpPr>
          <p:cNvPr id="213" name="TextBox 212">
            <a:extLst>
              <a:ext uri="{FF2B5EF4-FFF2-40B4-BE49-F238E27FC236}">
                <a16:creationId xmlns:a16="http://schemas.microsoft.com/office/drawing/2014/main" id="{0A594D53-1094-4FB9-8F04-F12D4E247943}"/>
              </a:ext>
            </a:extLst>
          </p:cNvPr>
          <p:cNvSpPr txBox="1"/>
          <p:nvPr/>
        </p:nvSpPr>
        <p:spPr>
          <a:xfrm>
            <a:off x="255131" y="1230658"/>
            <a:ext cx="253787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SSIM : Structural Similarity Index</a:t>
            </a:r>
          </a:p>
          <a:p>
            <a:r>
              <a:rPr lang="en-US" sz="1200"/>
              <a:t>PSNR: Peak Signal-to-Noise Ratio</a:t>
            </a:r>
            <a:endParaRPr lang="en-GB" sz="1200"/>
          </a:p>
        </p:txBody>
      </p:sp>
      <p:sp>
        <p:nvSpPr>
          <p:cNvPr id="214" name="TextBox 213">
            <a:extLst>
              <a:ext uri="{FF2B5EF4-FFF2-40B4-BE49-F238E27FC236}">
                <a16:creationId xmlns:a16="http://schemas.microsoft.com/office/drawing/2014/main" id="{32DC8394-2066-4098-B513-AC78B5CF11DC}"/>
              </a:ext>
            </a:extLst>
          </p:cNvPr>
          <p:cNvSpPr txBox="1"/>
          <p:nvPr/>
        </p:nvSpPr>
        <p:spPr>
          <a:xfrm>
            <a:off x="6692139" y="6124724"/>
            <a:ext cx="140294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SSIM : 93%</a:t>
            </a:r>
          </a:p>
          <a:p>
            <a:r>
              <a:rPr lang="en-US"/>
              <a:t>PSNR: -8.4</a:t>
            </a:r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6B81F025-C798-47D5-B05F-29E5E87E18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54124" y="23385"/>
            <a:ext cx="2537875" cy="193545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2AE2577-C4F0-4918-BC71-228A0531DFF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60607" y="1997399"/>
            <a:ext cx="2828925" cy="4124325"/>
          </a:xfrm>
          <a:prstGeom prst="rect">
            <a:avLst/>
          </a:prstGeom>
        </p:spPr>
      </p:pic>
      <p:sp>
        <p:nvSpPr>
          <p:cNvPr id="218" name="TextBox 217">
            <a:extLst>
              <a:ext uri="{FF2B5EF4-FFF2-40B4-BE49-F238E27FC236}">
                <a16:creationId xmlns:a16="http://schemas.microsoft.com/office/drawing/2014/main" id="{DF51E961-1424-47DB-A331-1769C557A8D9}"/>
              </a:ext>
            </a:extLst>
          </p:cNvPr>
          <p:cNvSpPr txBox="1"/>
          <p:nvPr/>
        </p:nvSpPr>
        <p:spPr>
          <a:xfrm>
            <a:off x="9805277" y="6124724"/>
            <a:ext cx="146277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SSIM : 87%</a:t>
            </a:r>
          </a:p>
          <a:p>
            <a:r>
              <a:rPr lang="en-US"/>
              <a:t>PSNR: -11.3</a:t>
            </a:r>
            <a:endParaRPr lang="en-GB"/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100E2F88-2C89-42D2-BEE1-9FCB0B34084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789532" y="1997399"/>
            <a:ext cx="2876550" cy="4124325"/>
          </a:xfrm>
          <a:prstGeom prst="rect">
            <a:avLst/>
          </a:prstGeom>
        </p:spPr>
      </p:pic>
      <p:sp>
        <p:nvSpPr>
          <p:cNvPr id="361" name="Footer Placeholder 360">
            <a:extLst>
              <a:ext uri="{FF2B5EF4-FFF2-40B4-BE49-F238E27FC236}">
                <a16:creationId xmlns:a16="http://schemas.microsoft.com/office/drawing/2014/main" id="{E696F3D7-B85E-4563-8229-2A35BDF8A61D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85330241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D30A-DA20-87F7-2056-D9970BA1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Conclusion &amp; Way Forward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293A-5916-3D1D-C4D2-181E5299A9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7596" y="2037889"/>
            <a:ext cx="10515600" cy="178430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MY" sz="2000" b="1" u="sng" dirty="0"/>
              <a:t>Conclusion:</a:t>
            </a:r>
          </a:p>
          <a:p>
            <a:pPr marL="457200" indent="-457200">
              <a:buAutoNum type="arabicPeriod"/>
            </a:pPr>
            <a:r>
              <a:rPr lang="en-MY" sz="2000" dirty="0"/>
              <a:t>Autoencoder-based interpolation technique is able to fill in traces within the identified gap sizes.</a:t>
            </a:r>
          </a:p>
          <a:p>
            <a:pPr marL="457200" indent="-457200">
              <a:buAutoNum type="arabicPeriod"/>
            </a:pPr>
            <a:r>
              <a:rPr lang="en-MY" sz="2000" dirty="0"/>
              <a:t>However, there are some caveats:</a:t>
            </a:r>
          </a:p>
          <a:p>
            <a:pPr lvl="1"/>
            <a:r>
              <a:rPr lang="en-MY" dirty="0"/>
              <a:t>Significant amplitude contrast at the boundary of prediction</a:t>
            </a:r>
          </a:p>
          <a:p>
            <a:pPr lvl="1"/>
            <a:r>
              <a:rPr lang="en-MY" dirty="0"/>
              <a:t>Performance of autoencoder suffers as gap size increases</a:t>
            </a:r>
          </a:p>
          <a:p>
            <a:pPr lvl="1"/>
            <a:endParaRPr lang="en-MY" dirty="0"/>
          </a:p>
          <a:p>
            <a:pPr marL="457200" lvl="1" indent="0">
              <a:buNone/>
            </a:pPr>
            <a:endParaRPr lang="en-MY" dirty="0"/>
          </a:p>
        </p:txBody>
      </p:sp>
      <p:sp>
        <p:nvSpPr>
          <p:cNvPr id="375" name="Rectangle 374">
            <a:extLst>
              <a:ext uri="{FF2B5EF4-FFF2-40B4-BE49-F238E27FC236}">
                <a16:creationId xmlns:a16="http://schemas.microsoft.com/office/drawing/2014/main" id="{2EA7FF60-674E-44E2-87EF-018B3A2D06AB}"/>
              </a:ext>
            </a:extLst>
          </p:cNvPr>
          <p:cNvSpPr/>
          <p:nvPr/>
        </p:nvSpPr>
        <p:spPr>
          <a:xfrm>
            <a:off x="577596" y="1266547"/>
            <a:ext cx="11036808" cy="640080"/>
          </a:xfrm>
          <a:prstGeom prst="rect">
            <a:avLst/>
          </a:prstGeom>
          <a:solidFill>
            <a:srgbClr val="09AA9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>
                <a:solidFill>
                  <a:schemeClr val="bg1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Hypothesis: ML-based interpolation would struggle to fill in traces as gap size increases</a:t>
            </a:r>
          </a:p>
        </p:txBody>
      </p:sp>
      <p:sp>
        <p:nvSpPr>
          <p:cNvPr id="421" name="Content Placeholder 2">
            <a:extLst>
              <a:ext uri="{FF2B5EF4-FFF2-40B4-BE49-F238E27FC236}">
                <a16:creationId xmlns:a16="http://schemas.microsoft.com/office/drawing/2014/main" id="{5743DEEC-2590-46A5-9FB8-FA48C39C81F6}"/>
              </a:ext>
            </a:extLst>
          </p:cNvPr>
          <p:cNvSpPr txBox="1">
            <a:spLocks/>
          </p:cNvSpPr>
          <p:nvPr/>
        </p:nvSpPr>
        <p:spPr>
          <a:xfrm>
            <a:off x="577596" y="4440785"/>
            <a:ext cx="10515600" cy="178430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MY" sz="2000" b="1" u="sng" dirty="0"/>
              <a:t>Way Forward:</a:t>
            </a:r>
          </a:p>
          <a:p>
            <a:pPr marL="457200" indent="-457200">
              <a:buAutoNum type="arabicPeriod"/>
            </a:pPr>
            <a:r>
              <a:rPr lang="en-MY" sz="2000" dirty="0"/>
              <a:t>Spend more time to do hyperparameter tuning, test autoencoder with different loss function, gradient descent methods, etc. to improve amplitude recovery of infilled traces</a:t>
            </a:r>
          </a:p>
          <a:p>
            <a:pPr marL="457200" indent="-457200">
              <a:buAutoNum type="arabicPeriod"/>
            </a:pPr>
            <a:r>
              <a:rPr lang="en-MY" sz="2000" dirty="0"/>
              <a:t>Extending 2D nature of the code in a 3D environment by utilising data in the crossline direction</a:t>
            </a:r>
          </a:p>
          <a:p>
            <a:pPr marL="457200" indent="-457200">
              <a:buAutoNum type="arabicPeriod"/>
            </a:pPr>
            <a:r>
              <a:rPr lang="en-MY" sz="2000" dirty="0"/>
              <a:t>Inter-offset contribution</a:t>
            </a:r>
          </a:p>
          <a:p>
            <a:pPr marL="457200" indent="-457200">
              <a:buAutoNum type="arabicPeriod"/>
            </a:pPr>
            <a:endParaRPr lang="en-MY" sz="2000" dirty="0"/>
          </a:p>
        </p:txBody>
      </p:sp>
      <p:sp>
        <p:nvSpPr>
          <p:cNvPr id="575" name="Footer Placeholder 574">
            <a:extLst>
              <a:ext uri="{FF2B5EF4-FFF2-40B4-BE49-F238E27FC236}">
                <a16:creationId xmlns:a16="http://schemas.microsoft.com/office/drawing/2014/main" id="{6785FE0E-3666-405A-B5C7-74A510CC2AD8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40421675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75D30A-DA20-87F7-2056-D9970BA134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MY" dirty="0">
                <a:effectLst>
                  <a:outerShdw blurRad="50800" dist="38100" dir="13500000" algn="br" rotWithShape="0">
                    <a:prstClr val="black">
                      <a:alpha val="40000"/>
                    </a:prstClr>
                  </a:outerShdw>
                </a:effectLst>
              </a:rPr>
              <a:t>Challenges &amp; Lessons Learned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2E293A-5916-3D1D-C4D2-181E5299A95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MY" sz="2000" b="1" u="sng" dirty="0"/>
              <a:t>Challenges</a:t>
            </a:r>
          </a:p>
          <a:p>
            <a:pPr marL="457200" indent="-457200">
              <a:buFont typeface="+mj-lt"/>
              <a:buAutoNum type="arabicPeriod"/>
            </a:pPr>
            <a:r>
              <a:rPr lang="en-MY" sz="2000" dirty="0"/>
              <a:t>Incorrect byte location during Penobscot gathers loading</a:t>
            </a:r>
          </a:p>
          <a:p>
            <a:pPr marL="457200" indent="-457200">
              <a:buFont typeface="+mj-lt"/>
              <a:buAutoNum type="arabicPeriod"/>
            </a:pPr>
            <a:r>
              <a:rPr lang="en-MY" sz="2000" dirty="0"/>
              <a:t>Domain knowledge</a:t>
            </a:r>
          </a:p>
          <a:p>
            <a:pPr marL="457200" indent="-457200">
              <a:buFont typeface="+mj-lt"/>
              <a:buAutoNum type="arabicPeriod"/>
            </a:pPr>
            <a:r>
              <a:rPr lang="en-MY" sz="2000" dirty="0"/>
              <a:t>Converting longitude/latitude into the XY coordinate using the right projection datum for synthetic seismogram</a:t>
            </a:r>
          </a:p>
          <a:p>
            <a:pPr marL="0" indent="0">
              <a:buNone/>
            </a:pPr>
            <a:endParaRPr lang="en-MY" sz="2000" b="1" u="sng" dirty="0"/>
          </a:p>
          <a:p>
            <a:pPr marL="0" indent="0">
              <a:buNone/>
            </a:pPr>
            <a:r>
              <a:rPr lang="en-MY" sz="2000" b="1" u="sng" dirty="0"/>
              <a:t>Lesson Learnt</a:t>
            </a:r>
          </a:p>
          <a:p>
            <a:pPr marL="457200" indent="-457200">
              <a:buFont typeface="+mj-lt"/>
              <a:buAutoNum type="arabicPeriod"/>
            </a:pPr>
            <a:r>
              <a:rPr lang="en-MY" sz="2000" dirty="0"/>
              <a:t>Data is KING!</a:t>
            </a:r>
          </a:p>
          <a:p>
            <a:pPr lvl="1"/>
            <a:r>
              <a:rPr lang="en-MY" dirty="0"/>
              <a:t>Always refer to official documents (repository website, acquisition/ processing report, etc.) to verify important acquisition and processing parameters</a:t>
            </a:r>
          </a:p>
          <a:p>
            <a:pPr lvl="1"/>
            <a:r>
              <a:rPr lang="en-MY" dirty="0"/>
              <a:t>Spending more time on data investigation and train/test data preparation</a:t>
            </a:r>
          </a:p>
          <a:p>
            <a:pPr lvl="1"/>
            <a:endParaRPr lang="en-MY" dirty="0"/>
          </a:p>
          <a:p>
            <a:endParaRPr lang="en-MY" sz="2000" dirty="0"/>
          </a:p>
        </p:txBody>
      </p:sp>
      <p:sp>
        <p:nvSpPr>
          <p:cNvPr id="573" name="Footer Placeholder 572">
            <a:extLst>
              <a:ext uri="{FF2B5EF4-FFF2-40B4-BE49-F238E27FC236}">
                <a16:creationId xmlns:a16="http://schemas.microsoft.com/office/drawing/2014/main" id="{D92A8AAF-9AF3-4182-93C1-84D2A4E0BC9A}"/>
              </a:ext>
            </a:extLst>
          </p:cNvPr>
          <p:cNvSpPr>
            <a:spLocks noGrp="1"/>
          </p:cNvSpPr>
          <p:nvPr>
            <p:ph type="ftr" sz="quarter" idx="11"/>
            <p:custDataLst>
              <p:tags r:id="rId1"/>
            </p:custDataLst>
          </p:nvPr>
        </p:nvSpPr>
        <p:spPr/>
        <p:txBody>
          <a:bodyPr/>
          <a:lstStyle/>
          <a:p>
            <a:r>
              <a:rPr lang="en-US"/>
              <a:t>Open</a:t>
            </a:r>
          </a:p>
        </p:txBody>
      </p:sp>
    </p:spTree>
    <p:extLst>
      <p:ext uri="{BB962C8B-B14F-4D97-AF65-F5344CB8AC3E}">
        <p14:creationId xmlns:p14="http://schemas.microsoft.com/office/powerpoint/2010/main" val="3855107976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Open"/>
  <p:tag name="BJHEADERFOOTERTEXTMARKING" val="Open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item1.xml><?xml version="1.0" encoding="utf-8"?>
<sisl xmlns:xsd="http://www.w3.org/2001/XMLSchema" xmlns:xsi="http://www.w3.org/2001/XMLSchema-instance" xmlns="http://www.boldonjames.com/2008/01/sie/internal/label" sislVersion="0" policy="a894df29-9e07-45ae-95a6-4e7eb881815a" origin="userSelected">
  <element uid="156167bd-046a-459b-9d5a-a42ee179a501" value=""/>
  <element uid="01a40373-b9dd-4b9b-9ec4-eb7a27c52a46" value=""/>
  <element uid="88b1ccf5-78db-4d3a-a0cb-abb5249bc791" value=""/>
</sisl>
</file>

<file path=customXml/itemProps1.xml><?xml version="1.0" encoding="utf-8"?>
<ds:datastoreItem xmlns:ds="http://schemas.openxmlformats.org/officeDocument/2006/customXml" ds:itemID="{E84F84F3-D19D-4FF7-8B8D-C9488B372A64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526</Words>
  <Application>Microsoft Office PowerPoint</Application>
  <PresentationFormat>Widescreen</PresentationFormat>
  <Paragraphs>114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Verdana</vt:lpstr>
      <vt:lpstr>Office Theme</vt:lpstr>
      <vt:lpstr>Evaluating the Accuracy of ML-based  Near Offset Data Reconstruction  with Increasing Gap Size</vt:lpstr>
      <vt:lpstr>Problem Statement</vt:lpstr>
      <vt:lpstr>Data Investigation</vt:lpstr>
      <vt:lpstr>Data Preparation</vt:lpstr>
      <vt:lpstr>Data Masking</vt:lpstr>
      <vt:lpstr>ML model - Autoencoder</vt:lpstr>
      <vt:lpstr>Results</vt:lpstr>
      <vt:lpstr>Conclusion &amp; Way Forward</vt:lpstr>
      <vt:lpstr>Challenges &amp; Lessons Learned</vt:lpstr>
      <vt:lpstr>Appreciation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Nurliana Anis Lamien</dc:creator>
  <cp:keywords>P37r0n45DCS_OpenExternal</cp:keywords>
  <cp:lastModifiedBy>Asiah Hanida Burhanuddin (Exp/Upstream)</cp:lastModifiedBy>
  <cp:revision>3</cp:revision>
  <dcterms:created xsi:type="dcterms:W3CDTF">2022-11-09T12:14:34Z</dcterms:created>
  <dcterms:modified xsi:type="dcterms:W3CDTF">2022-11-27T05:22:42Z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158f803c-ce41-4a15-ad93-dba3fe51a26f</vt:lpwstr>
  </property>
  <property fmtid="{D5CDD505-2E9C-101B-9397-08002B2CF9AE}" pid="3" name="bjSaver">
    <vt:lpwstr>EMPP0/uF0u/i68cOHQ7/gC4QQu5UCZGX</vt:lpwstr>
  </property>
  <property fmtid="{D5CDD505-2E9C-101B-9397-08002B2CF9AE}" pid="4" name="bjDocumentSecurityLabel">
    <vt:lpwstr>[Open] </vt:lpwstr>
  </property>
  <property fmtid="{D5CDD505-2E9C-101B-9397-08002B2CF9AE}" pid="5" name="bjDocumentLabelXML">
    <vt:lpwstr>&lt;?xml version="1.0" encoding="us-ascii"?&gt;&lt;sisl xmlns:xsd="http://www.w3.org/2001/XMLSchema" xmlns:xsi="http://www.w3.org/2001/XMLSchema-instance" sislVersion="0" policy="a894df29-9e07-45ae-95a6-4e7eb881815a" origin="userSelected" xmlns="http://www.boldonj</vt:lpwstr>
  </property>
  <property fmtid="{D5CDD505-2E9C-101B-9397-08002B2CF9AE}" pid="6" name="bjDocumentLabelXML-0">
    <vt:lpwstr>ames.com/2008/01/sie/internal/label"&gt;&lt;element uid="156167bd-046a-459b-9d5a-a42ee179a501" value="" /&gt;&lt;element uid="01a40373-b9dd-4b9b-9ec4-eb7a27c52a46" value="" /&gt;&lt;element uid="88b1ccf5-78db-4d3a-a0cb-abb5249bc791" value="" /&gt;&lt;/sisl&gt;</vt:lpwstr>
  </property>
  <property fmtid="{D5CDD505-2E9C-101B-9397-08002B2CF9AE}" pid="7" name="DCSMetadata">
    <vt:lpwstr>P37r0n45DCS_OpenExternal</vt:lpwstr>
  </property>
</Properties>
</file>